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1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A6E"/>
    <a:srgbClr val="B8E6EE"/>
    <a:srgbClr val="099AAD"/>
    <a:srgbClr val="5EC8D9"/>
    <a:srgbClr val="005F71"/>
    <a:srgbClr val="8EBDC3"/>
    <a:srgbClr val="007E8C"/>
    <a:srgbClr val="509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11" autoAdjust="0"/>
  </p:normalViewPr>
  <p:slideViewPr>
    <p:cSldViewPr snapToGrid="0">
      <p:cViewPr varScale="1">
        <p:scale>
          <a:sx n="93" d="100"/>
          <a:sy n="93" d="100"/>
        </p:scale>
        <p:origin x="11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C264C-D88B-4EA2-82F7-A40351F11B38}" type="datetimeFigureOut">
              <a:rPr lang="en-AU" smtClean="0"/>
              <a:t>14/07/2024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2DBC3-782F-4AEA-B63B-79520A118B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417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DBC3-782F-4AEA-B63B-79520A118BB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10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1DB86-A5F6-58CB-6C41-867109515E59}"/>
              </a:ext>
            </a:extLst>
          </p:cNvPr>
          <p:cNvSpPr/>
          <p:nvPr userDrawn="1"/>
        </p:nvSpPr>
        <p:spPr>
          <a:xfrm>
            <a:off x="0" y="0"/>
            <a:ext cx="12192000" cy="2714625"/>
          </a:xfrm>
          <a:prstGeom prst="rect">
            <a:avLst/>
          </a:prstGeom>
          <a:solidFill>
            <a:srgbClr val="099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18B67-F7D2-37AD-CABA-7DA083867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411" y="3779957"/>
            <a:ext cx="7710064" cy="124658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8D19E-59A2-DC09-1C43-C55DB5C26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411" y="5312033"/>
            <a:ext cx="7710056" cy="758827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CE7C-C29B-8987-4E39-028887B8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1FBFE-D4B0-4FBF-933F-CA8E4094158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9DCC8-9A5B-BC7E-B887-6051D1025558}"/>
              </a:ext>
            </a:extLst>
          </p:cNvPr>
          <p:cNvSpPr/>
          <p:nvPr userDrawn="1"/>
        </p:nvSpPr>
        <p:spPr>
          <a:xfrm>
            <a:off x="0" y="0"/>
            <a:ext cx="32670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blue circle with people in it&#10;&#10;Description automatically generated">
            <a:extLst>
              <a:ext uri="{FF2B5EF4-FFF2-40B4-BE49-F238E27FC236}">
                <a16:creationId xmlns:a16="http://schemas.microsoft.com/office/drawing/2014/main" id="{FF206729-F781-E278-A544-BD5F4697B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0" y="3800475"/>
            <a:ext cx="2161320" cy="2229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E6F2C7-2E26-905A-7593-DF39FC42B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3" y="828414"/>
            <a:ext cx="2106095" cy="20848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246EE3-F439-2E8B-C1A6-10AFEA3D85D3}"/>
              </a:ext>
            </a:extLst>
          </p:cNvPr>
          <p:cNvCxnSpPr/>
          <p:nvPr userDrawn="1"/>
        </p:nvCxnSpPr>
        <p:spPr>
          <a:xfrm>
            <a:off x="3298394" y="0"/>
            <a:ext cx="0" cy="6858000"/>
          </a:xfrm>
          <a:prstGeom prst="line">
            <a:avLst/>
          </a:prstGeom>
          <a:ln w="12700"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625A609-EB0F-D94A-7C14-776CE12D946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12634" y="564633"/>
            <a:ext cx="4303712" cy="25134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FADBE0-A87D-FFA0-6A9D-535ED6404FA7}"/>
              </a:ext>
            </a:extLst>
          </p:cNvPr>
          <p:cNvCxnSpPr/>
          <p:nvPr userDrawn="1"/>
        </p:nvCxnSpPr>
        <p:spPr>
          <a:xfrm>
            <a:off x="3363044" y="0"/>
            <a:ext cx="0" cy="6858000"/>
          </a:xfrm>
          <a:prstGeom prst="line">
            <a:avLst/>
          </a:prstGeom>
          <a:ln w="38100"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98DE-4912-90BC-C556-EFB99288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7400"/>
            <a:ext cx="3932237" cy="10668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041C7-E7A8-27B7-A5BD-B7E90848D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04D73-C4C4-F636-F19E-A8889F4CA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4200"/>
            <a:ext cx="3932237" cy="274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370E2-D967-AA13-A2C6-AA1CE379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6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1DB86-A5F6-58CB-6C41-867109515E59}"/>
              </a:ext>
            </a:extLst>
          </p:cNvPr>
          <p:cNvSpPr/>
          <p:nvPr userDrawn="1"/>
        </p:nvSpPr>
        <p:spPr>
          <a:xfrm>
            <a:off x="0" y="-38098"/>
            <a:ext cx="12192000" cy="2714625"/>
          </a:xfrm>
          <a:prstGeom prst="rect">
            <a:avLst/>
          </a:prstGeom>
          <a:solidFill>
            <a:srgbClr val="099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9DCC8-9A5B-BC7E-B887-6051D1025558}"/>
              </a:ext>
            </a:extLst>
          </p:cNvPr>
          <p:cNvSpPr/>
          <p:nvPr userDrawn="1"/>
        </p:nvSpPr>
        <p:spPr>
          <a:xfrm>
            <a:off x="4429126" y="-38098"/>
            <a:ext cx="7762874" cy="689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18B67-F7D2-37AD-CABA-7DA083867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824" y="926374"/>
            <a:ext cx="3277754" cy="1246586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8D19E-59A2-DC09-1C43-C55DB5C26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" y="5689879"/>
            <a:ext cx="3440700" cy="758827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CE7C-C29B-8987-4E39-028887B8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5F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1FBFE-D4B0-4FBF-933F-CA8E4094158A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246EE3-F439-2E8B-C1A6-10AFEA3D85D3}"/>
              </a:ext>
            </a:extLst>
          </p:cNvPr>
          <p:cNvCxnSpPr/>
          <p:nvPr userDrawn="1"/>
        </p:nvCxnSpPr>
        <p:spPr>
          <a:xfrm>
            <a:off x="4323270" y="-38098"/>
            <a:ext cx="0" cy="6858000"/>
          </a:xfrm>
          <a:prstGeom prst="line">
            <a:avLst/>
          </a:prstGeom>
          <a:ln w="38100"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625A609-EB0F-D94A-7C14-776CE12D946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79353" y="507483"/>
            <a:ext cx="2645564" cy="1797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5D71332-B548-5D35-88B3-8C8243B9E19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 rot="21357348">
            <a:off x="475843" y="2686181"/>
            <a:ext cx="3277415" cy="25134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F9735F1-F66C-FE1E-CFC1-508635F48B3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47623" y="2781300"/>
            <a:ext cx="7047269" cy="33464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F5A12A-72D6-68A9-3565-4EB241165AAF}"/>
              </a:ext>
            </a:extLst>
          </p:cNvPr>
          <p:cNvSpPr txBox="1">
            <a:spLocks/>
          </p:cNvSpPr>
          <p:nvPr userDrawn="1"/>
        </p:nvSpPr>
        <p:spPr>
          <a:xfrm>
            <a:off x="7731358" y="891728"/>
            <a:ext cx="3440700" cy="75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Click to edit Master subtitle style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4" name="Picture 13" descr="A blue circle with people in it&#10;&#10;Description automatically generated">
            <a:extLst>
              <a:ext uri="{FF2B5EF4-FFF2-40B4-BE49-F238E27FC236}">
                <a16:creationId xmlns:a16="http://schemas.microsoft.com/office/drawing/2014/main" id="{3DC0CE50-7DCD-204E-1D25-6C5BC17C5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058" y="161475"/>
            <a:ext cx="861585" cy="8886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99B604-8130-ADCD-D8B6-A75C84CB87F3}"/>
              </a:ext>
            </a:extLst>
          </p:cNvPr>
          <p:cNvCxnSpPr/>
          <p:nvPr userDrawn="1"/>
        </p:nvCxnSpPr>
        <p:spPr>
          <a:xfrm>
            <a:off x="4377450" y="-38098"/>
            <a:ext cx="0" cy="6896098"/>
          </a:xfrm>
          <a:prstGeom prst="line">
            <a:avLst/>
          </a:prstGeom>
          <a:ln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8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61DB-A260-5E05-7547-FB74B850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F556-0469-AB90-7A59-DE8215A0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1032934" cy="414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B98E4-E823-B27A-6BE1-EF6253E8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33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F9F5-92FA-2E8A-17FB-F99437A9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1039284" cy="229393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6DA4A-8590-7E34-886C-492507AE2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0392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4EE0B-7229-0701-7DCD-04080D4D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67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3A4A-6785-982F-48DE-29D7F70C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B19A-27D3-2FC1-46E1-F7D3359AA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4549"/>
            <a:ext cx="5181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D24B5-A692-EB34-5179-E30370434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4549"/>
            <a:ext cx="5181600" cy="4062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EA5F7-92F9-0A58-CC31-4746BC7D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6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1220-CA51-E2E8-8D64-B4F878E7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4" y="365125"/>
            <a:ext cx="93837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55D5-B1F4-6B7D-81D0-BB175146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35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B229-3AAD-E7FB-A7AA-9760809BA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7025"/>
            <a:ext cx="5157787" cy="332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B2CC4-6D70-463A-4990-09D83AACF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35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9B1CD-E30F-C425-D253-36C8C8D22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7025"/>
            <a:ext cx="5183188" cy="332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E31D3-6026-297C-9022-E84C5994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1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11-4174-C54A-6D1C-A59D7E39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F8C85-9D2B-192B-4D66-20C1F659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61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2330-4AC9-CE3A-F0D3-FE2A5424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92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53A1-5182-26BD-A333-BC1FCD9D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9462"/>
            <a:ext cx="3932237" cy="94138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9CB0-C3DB-5462-63C7-8869C48D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ED34B-F2F0-B03D-9153-39D4558D9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90850"/>
            <a:ext cx="3932237" cy="2878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9C6B-5FA2-DB3D-7CAE-52E94D63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87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1185449-04E1-14D9-BE03-AE7C7011173D}"/>
              </a:ext>
            </a:extLst>
          </p:cNvPr>
          <p:cNvSpPr/>
          <p:nvPr userDrawn="1"/>
        </p:nvSpPr>
        <p:spPr>
          <a:xfrm>
            <a:off x="0" y="1"/>
            <a:ext cx="12192000" cy="146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A3A5E-DB84-3037-308C-4B51E9E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39" y="110737"/>
            <a:ext cx="9953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AEF8C-2B8E-6A9F-26ED-3987D3B4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4075"/>
            <a:ext cx="11032934" cy="405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3365-ECA8-60DF-6584-332E673A6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2977" y="6310312"/>
            <a:ext cx="287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61FBFE-D4B0-4FBF-933F-CA8E4094158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 descr="A blue circle with people in it&#10;&#10;Description automatically generated">
            <a:extLst>
              <a:ext uri="{FF2B5EF4-FFF2-40B4-BE49-F238E27FC236}">
                <a16:creationId xmlns:a16="http://schemas.microsoft.com/office/drawing/2014/main" id="{FCE756D1-2FEF-E78D-477B-DC23A4E174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3" y="239207"/>
            <a:ext cx="1064500" cy="109788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A6AE8-1F17-B5E8-1F34-4F61BB708003}"/>
              </a:ext>
            </a:extLst>
          </p:cNvPr>
          <p:cNvCxnSpPr/>
          <p:nvPr userDrawn="1"/>
        </p:nvCxnSpPr>
        <p:spPr>
          <a:xfrm>
            <a:off x="0" y="1517720"/>
            <a:ext cx="12192000" cy="0"/>
          </a:xfrm>
          <a:prstGeom prst="line">
            <a:avLst/>
          </a:prstGeom>
          <a:ln w="12700"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CE32F0-87E1-80E6-C6B3-8641AA5CBAAC}"/>
              </a:ext>
            </a:extLst>
          </p:cNvPr>
          <p:cNvCxnSpPr/>
          <p:nvPr userDrawn="1"/>
        </p:nvCxnSpPr>
        <p:spPr>
          <a:xfrm>
            <a:off x="4352" y="1578962"/>
            <a:ext cx="12192000" cy="0"/>
          </a:xfrm>
          <a:prstGeom prst="line">
            <a:avLst/>
          </a:prstGeom>
          <a:ln w="38100">
            <a:solidFill>
              <a:srgbClr val="5E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F7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https://www.unhcr.org/news/news-releases/unhcr-urges-support-address-worsening-gender-based-violence-impact-displaced" TargetMode="External"/><Relationship Id="rId3" Type="http://schemas.openxmlformats.org/officeDocument/2006/relationships/hyperlink" Target="https://www.theguardian.com/environment/2023/jun/28/climate-crisis-linked-to-rising-domestic-violence-in-south-asia-study-finds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ta.unicef.org/resources/is-an-end-to-child-marriage-within-reach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svg"/><Relationship Id="rId15" Type="http://schemas.openxmlformats.org/officeDocument/2006/relationships/image" Target="../media/image18.svg"/><Relationship Id="rId10" Type="http://schemas.openxmlformats.org/officeDocument/2006/relationships/hyperlink" Target="https://campaigns.tribes.agency/t/i-l-fljdtjl-thcykhjlu-h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campaigns.tribes.agency/t/i-l-fljdtjl-thcykhjlu-d/" TargetMode="Externa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rain travels down the tracks&#10;&#10;Description automatically generated with medium confidence">
            <a:extLst>
              <a:ext uri="{FF2B5EF4-FFF2-40B4-BE49-F238E27FC236}">
                <a16:creationId xmlns:a16="http://schemas.microsoft.com/office/drawing/2014/main" id="{E4ADE47C-7924-3E8E-F72C-1D67828E8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"/>
          <a:stretch/>
        </p:blipFill>
        <p:spPr>
          <a:xfrm>
            <a:off x="0" y="1436300"/>
            <a:ext cx="12192000" cy="542170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AA11DE-8AFB-BDDA-9D49-65D2A01DBF89}"/>
              </a:ext>
            </a:extLst>
          </p:cNvPr>
          <p:cNvSpPr/>
          <p:nvPr/>
        </p:nvSpPr>
        <p:spPr>
          <a:xfrm>
            <a:off x="2076406" y="2512721"/>
            <a:ext cx="1524000" cy="790575"/>
          </a:xfrm>
          <a:prstGeom prst="wedgeRoundRectCallout">
            <a:avLst>
              <a:gd name="adj1" fmla="val 31042"/>
              <a:gd name="adj2" fmla="val 64910"/>
              <a:gd name="adj3" fmla="val 16667"/>
            </a:avLst>
          </a:prstGeom>
          <a:solidFill>
            <a:srgbClr val="5EC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carbon pollution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BC73CFF-C215-AA7E-E409-9AF9F990450B}"/>
              </a:ext>
            </a:extLst>
          </p:cNvPr>
          <p:cNvSpPr/>
          <p:nvPr/>
        </p:nvSpPr>
        <p:spPr>
          <a:xfrm>
            <a:off x="3788048" y="2188989"/>
            <a:ext cx="2738770" cy="612775"/>
          </a:xfrm>
          <a:prstGeom prst="wedgeRoundRectCallout">
            <a:avLst>
              <a:gd name="adj1" fmla="val 21814"/>
              <a:gd name="adj2" fmla="val 178704"/>
              <a:gd name="adj3" fmla="val 16667"/>
            </a:avLst>
          </a:prstGeom>
          <a:solidFill>
            <a:srgbClr val="5EC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global heating and extreme weather events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F6BE425-2888-E20C-C992-AE2B7447765A}"/>
              </a:ext>
            </a:extLst>
          </p:cNvPr>
          <p:cNvSpPr/>
          <p:nvPr/>
        </p:nvSpPr>
        <p:spPr>
          <a:xfrm>
            <a:off x="7919529" y="2635291"/>
            <a:ext cx="1344134" cy="529436"/>
          </a:xfrm>
          <a:prstGeom prst="wedgeRoundRectCallout">
            <a:avLst>
              <a:gd name="adj1" fmla="val 26635"/>
              <a:gd name="adj2" fmla="val 107665"/>
              <a:gd name="adj3" fmla="val 16667"/>
            </a:avLst>
          </a:prstGeom>
          <a:solidFill>
            <a:srgbClr val="5EC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social disruption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FB9D19-AAC6-9899-47F4-EB489D00642C}"/>
              </a:ext>
            </a:extLst>
          </p:cNvPr>
          <p:cNvSpPr/>
          <p:nvPr/>
        </p:nvSpPr>
        <p:spPr>
          <a:xfrm>
            <a:off x="9515166" y="1983285"/>
            <a:ext cx="1517251" cy="529436"/>
          </a:xfrm>
          <a:prstGeom prst="wedgeRoundRectCallout">
            <a:avLst>
              <a:gd name="adj1" fmla="val 12224"/>
              <a:gd name="adj2" fmla="val 185326"/>
              <a:gd name="adj3" fmla="val 16667"/>
            </a:avLst>
          </a:prstGeom>
          <a:solidFill>
            <a:srgbClr val="5EC8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Magnify gender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DCC3C5-1F71-D1B0-5777-0620BA9FAE31}"/>
              </a:ext>
            </a:extLst>
          </p:cNvPr>
          <p:cNvGrpSpPr/>
          <p:nvPr/>
        </p:nvGrpSpPr>
        <p:grpSpPr>
          <a:xfrm>
            <a:off x="836022" y="5479063"/>
            <a:ext cx="10196395" cy="1268200"/>
            <a:chOff x="78377" y="5496477"/>
            <a:chExt cx="10196395" cy="1268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79FB5E-E3A7-5AF5-72FF-1D20BBA719A6}"/>
                </a:ext>
              </a:extLst>
            </p:cNvPr>
            <p:cNvSpPr txBox="1"/>
            <p:nvPr/>
          </p:nvSpPr>
          <p:spPr>
            <a:xfrm>
              <a:off x="2547860" y="5737046"/>
              <a:ext cx="7726912" cy="7150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Stops the train by taking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climate action 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closing the gender gaps in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opportunity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A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FDBF86-919D-FDD8-A614-1D1F2786F129}"/>
                </a:ext>
              </a:extLst>
            </p:cNvPr>
            <p:cNvGrpSpPr/>
            <p:nvPr/>
          </p:nvGrpSpPr>
          <p:grpSpPr>
            <a:xfrm>
              <a:off x="78377" y="5496477"/>
              <a:ext cx="2560319" cy="1268200"/>
              <a:chOff x="78377" y="5286101"/>
              <a:chExt cx="2560319" cy="126820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6778622-DF15-5AF2-42BE-37F4290BFF42}"/>
                  </a:ext>
                </a:extLst>
              </p:cNvPr>
              <p:cNvSpPr/>
              <p:nvPr/>
            </p:nvSpPr>
            <p:spPr>
              <a:xfrm>
                <a:off x="78377" y="5286101"/>
                <a:ext cx="2560319" cy="1268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1" name="Picture 10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A3460A14-012D-67F6-1245-2D3C5BF4D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034" y="5373187"/>
                <a:ext cx="2316826" cy="1094029"/>
              </a:xfrm>
              <a:prstGeom prst="rect">
                <a:avLst/>
              </a:prstGeom>
            </p:spPr>
          </p:pic>
        </p:grp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A3C68C1-4DD4-2893-65FC-47E88B400B65}"/>
              </a:ext>
            </a:extLst>
          </p:cNvPr>
          <p:cNvSpPr txBox="1">
            <a:spLocks/>
          </p:cNvSpPr>
          <p:nvPr/>
        </p:nvSpPr>
        <p:spPr>
          <a:xfrm>
            <a:off x="1783739" y="423279"/>
            <a:ext cx="9953625" cy="1013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F7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srgbClr val="099AAD"/>
                </a:solidFill>
              </a:rPr>
              <a:t>Why does Zonta Say NOW?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EEE3728-1024-4468-517C-8018FCC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B35B-4E43-5F06-D067-45B8C644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99AAD"/>
                </a:solidFill>
              </a:rPr>
              <a:t>Life for women and girls at the end of the train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DE93FD-77E1-E93F-DBB1-505676AA02B7}"/>
              </a:ext>
            </a:extLst>
          </p:cNvPr>
          <p:cNvGrpSpPr/>
          <p:nvPr/>
        </p:nvGrpSpPr>
        <p:grpSpPr>
          <a:xfrm>
            <a:off x="325788" y="1864246"/>
            <a:ext cx="2135693" cy="2386268"/>
            <a:chOff x="325788" y="1864246"/>
            <a:chExt cx="2135693" cy="2386268"/>
          </a:xfrm>
        </p:grpSpPr>
        <p:pic>
          <p:nvPicPr>
            <p:cNvPr id="5" name="Picture 4" descr="A child carrying a bucket on her head&#10;&#10;Description automatically generated">
              <a:extLst>
                <a:ext uri="{FF2B5EF4-FFF2-40B4-BE49-F238E27FC236}">
                  <a16:creationId xmlns:a16="http://schemas.microsoft.com/office/drawing/2014/main" id="{D221BE2D-E306-8C1E-AFAD-21FEFD9C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46463">
              <a:off x="394911" y="1864246"/>
              <a:ext cx="1287771" cy="19236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5CCF2F4-9BAC-73A1-93BB-9FC8D2B4BCBB}"/>
                </a:ext>
              </a:extLst>
            </p:cNvPr>
            <p:cNvSpPr/>
            <p:nvPr/>
          </p:nvSpPr>
          <p:spPr>
            <a:xfrm>
              <a:off x="325788" y="3429000"/>
              <a:ext cx="2135693" cy="821514"/>
            </a:xfrm>
            <a:prstGeom prst="wedgeRoundRectCallout">
              <a:avLst>
                <a:gd name="adj1" fmla="val 12957"/>
                <a:gd name="adj2" fmla="val -87457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Dabor, 9, Sudan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Drought means no time for school</a:t>
              </a: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906D33-D3A2-4A99-54DA-FBC78B3C3316}"/>
              </a:ext>
            </a:extLst>
          </p:cNvPr>
          <p:cNvGrpSpPr/>
          <p:nvPr/>
        </p:nvGrpSpPr>
        <p:grpSpPr>
          <a:xfrm>
            <a:off x="3023849" y="1617276"/>
            <a:ext cx="2689313" cy="2669783"/>
            <a:chOff x="3023849" y="1617276"/>
            <a:chExt cx="2689313" cy="2669783"/>
          </a:xfrm>
        </p:grpSpPr>
        <p:pic>
          <p:nvPicPr>
            <p:cNvPr id="8" name="Picture 7" descr="A young child wearing a blue head scarf&#10;&#10;Description automatically generated">
              <a:extLst>
                <a:ext uri="{FF2B5EF4-FFF2-40B4-BE49-F238E27FC236}">
                  <a16:creationId xmlns:a16="http://schemas.microsoft.com/office/drawing/2014/main" id="{C0427FE4-83B6-2058-93D2-379AD63CC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3849" y="1617276"/>
              <a:ext cx="2689313" cy="1755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6B6CEF58-2AC0-EB5E-071B-33EAF6A138D8}"/>
                </a:ext>
              </a:extLst>
            </p:cNvPr>
            <p:cNvSpPr/>
            <p:nvPr/>
          </p:nvSpPr>
          <p:spPr>
            <a:xfrm>
              <a:off x="3058680" y="3190878"/>
              <a:ext cx="2436285" cy="1096181"/>
            </a:xfrm>
            <a:prstGeom prst="wedgeRoundRectCallout">
              <a:avLst>
                <a:gd name="adj1" fmla="val 13670"/>
                <a:gd name="adj2" fmla="val -73900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Aayan, 11, Mozambique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Floods led to child marriage.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4BCB21-3D7E-C71B-0F34-F6EDF3FDE7FA}"/>
              </a:ext>
            </a:extLst>
          </p:cNvPr>
          <p:cNvSpPr txBox="1"/>
          <p:nvPr/>
        </p:nvSpPr>
        <p:spPr>
          <a:xfrm>
            <a:off x="11077303" y="6516431"/>
            <a:ext cx="92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67E38C-3D42-1EE9-29A4-693BBA15EDA5}"/>
              </a:ext>
            </a:extLst>
          </p:cNvPr>
          <p:cNvGrpSpPr/>
          <p:nvPr/>
        </p:nvGrpSpPr>
        <p:grpSpPr>
          <a:xfrm>
            <a:off x="6020725" y="1357048"/>
            <a:ext cx="2752643" cy="4143903"/>
            <a:chOff x="5748936" y="1613661"/>
            <a:chExt cx="2752643" cy="4143903"/>
          </a:xfrm>
        </p:grpSpPr>
        <p:pic>
          <p:nvPicPr>
            <p:cNvPr id="12" name="Picture 11" descr="A person helping a child with her homework&#10;&#10;Description automatically generated">
              <a:extLst>
                <a:ext uri="{FF2B5EF4-FFF2-40B4-BE49-F238E27FC236}">
                  <a16:creationId xmlns:a16="http://schemas.microsoft.com/office/drawing/2014/main" id="{7B314923-51B2-0B04-058C-4B3983208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1777" y="1613661"/>
              <a:ext cx="2359802" cy="23700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14C15ABD-9AFB-3095-CA90-FC64C9A3E88F}"/>
                </a:ext>
              </a:extLst>
            </p:cNvPr>
            <p:cNvSpPr/>
            <p:nvPr/>
          </p:nvSpPr>
          <p:spPr>
            <a:xfrm>
              <a:off x="5748936" y="4008209"/>
              <a:ext cx="2689313" cy="1749355"/>
            </a:xfrm>
            <a:prstGeom prst="wedgeRoundRectCallout">
              <a:avLst>
                <a:gd name="adj1" fmla="val 15192"/>
                <a:gd name="adj2" fmla="val -63758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Judith, 42 and Clare 7, Canada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Wildfire smoke triggered Clare’s asthma. Judith may lose her casual job as she cares for Clare.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491B51-77D1-9BAD-6C15-E3A24D32DC8A}"/>
              </a:ext>
            </a:extLst>
          </p:cNvPr>
          <p:cNvGrpSpPr/>
          <p:nvPr/>
        </p:nvGrpSpPr>
        <p:grpSpPr>
          <a:xfrm>
            <a:off x="9131808" y="1244049"/>
            <a:ext cx="2868603" cy="4071844"/>
            <a:chOff x="8877492" y="1525495"/>
            <a:chExt cx="2868603" cy="4071844"/>
          </a:xfrm>
        </p:grpSpPr>
        <p:pic>
          <p:nvPicPr>
            <p:cNvPr id="15" name="Picture 14" descr="An old person wearing glasses and a blue shirt&#10;&#10;Description automatically generated">
              <a:extLst>
                <a:ext uri="{FF2B5EF4-FFF2-40B4-BE49-F238E27FC236}">
                  <a16:creationId xmlns:a16="http://schemas.microsoft.com/office/drawing/2014/main" id="{7C13DC8F-BD32-169B-B639-2A2E23D6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9594">
              <a:off x="9580115" y="1525495"/>
              <a:ext cx="1881536" cy="28225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8FAB3BC1-74EF-E148-AF33-2B62EFA479A7}"/>
                </a:ext>
              </a:extLst>
            </p:cNvPr>
            <p:cNvSpPr/>
            <p:nvPr/>
          </p:nvSpPr>
          <p:spPr>
            <a:xfrm>
              <a:off x="8877492" y="4212921"/>
              <a:ext cx="2868603" cy="1384418"/>
            </a:xfrm>
            <a:prstGeom prst="wedgeRoundRectCallout">
              <a:avLst>
                <a:gd name="adj1" fmla="val 22608"/>
                <a:gd name="adj2" fmla="val -68084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Maria, 79, Australia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Her heart condition is exacerbated in extreme heat and she cannot afford air conditioning.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B4295C-5508-CD6F-11EF-FAFB3EE7CCBC}"/>
              </a:ext>
            </a:extLst>
          </p:cNvPr>
          <p:cNvGrpSpPr/>
          <p:nvPr/>
        </p:nvGrpSpPr>
        <p:grpSpPr>
          <a:xfrm>
            <a:off x="3455448" y="4699954"/>
            <a:ext cx="7221911" cy="1942256"/>
            <a:chOff x="3686357" y="4803067"/>
            <a:chExt cx="7221911" cy="1942256"/>
          </a:xfrm>
        </p:grpSpPr>
        <p:pic>
          <p:nvPicPr>
            <p:cNvPr id="18" name="Picture 17" descr="A group of children standing in a grassy area&#10;&#10;Description automatically generated">
              <a:extLst>
                <a:ext uri="{FF2B5EF4-FFF2-40B4-BE49-F238E27FC236}">
                  <a16:creationId xmlns:a16="http://schemas.microsoft.com/office/drawing/2014/main" id="{42AAB7E7-7C54-D512-C05E-90D3010F0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17042">
              <a:off x="3686357" y="4803067"/>
              <a:ext cx="1906834" cy="18112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756597F-A1BB-A4D7-41B4-B423D3020F19}"/>
                </a:ext>
              </a:extLst>
            </p:cNvPr>
            <p:cNvSpPr/>
            <p:nvPr/>
          </p:nvSpPr>
          <p:spPr>
            <a:xfrm>
              <a:off x="5531410" y="5820036"/>
              <a:ext cx="5376858" cy="925287"/>
            </a:xfrm>
            <a:prstGeom prst="wedgeRoundRectCallout">
              <a:avLst>
                <a:gd name="adj1" fmla="val -59512"/>
                <a:gd name="adj2" fmla="val 5617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Ralia, 33, Nigeria</a:t>
              </a:r>
            </a:p>
            <a:p>
              <a:pPr algn="ctr"/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Floods destroyed the market taking away her livelihood.  How will she feed her family?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A2B49-E530-72C5-15A6-3C6D0CA7101A}"/>
              </a:ext>
            </a:extLst>
          </p:cNvPr>
          <p:cNvGrpSpPr/>
          <p:nvPr/>
        </p:nvGrpSpPr>
        <p:grpSpPr>
          <a:xfrm>
            <a:off x="217913" y="4462164"/>
            <a:ext cx="2647058" cy="2250406"/>
            <a:chOff x="217913" y="4462164"/>
            <a:chExt cx="2647058" cy="2250406"/>
          </a:xfrm>
        </p:grpSpPr>
        <p:pic>
          <p:nvPicPr>
            <p:cNvPr id="21" name="Picture 20" descr="A close-up of a person&#10;&#10;Description automatically generated">
              <a:extLst>
                <a:ext uri="{FF2B5EF4-FFF2-40B4-BE49-F238E27FC236}">
                  <a16:creationId xmlns:a16="http://schemas.microsoft.com/office/drawing/2014/main" id="{8274FE10-6C49-B7E9-4BA1-A78F476D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7" y="4462164"/>
              <a:ext cx="1943100" cy="1295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491EDDA7-764C-BA27-3F4C-1FD5A833C0E3}"/>
                </a:ext>
              </a:extLst>
            </p:cNvPr>
            <p:cNvSpPr/>
            <p:nvPr/>
          </p:nvSpPr>
          <p:spPr>
            <a:xfrm>
              <a:off x="217913" y="5619565"/>
              <a:ext cx="2647058" cy="1093005"/>
            </a:xfrm>
            <a:prstGeom prst="wedgeRoundRectCallout">
              <a:avLst>
                <a:gd name="adj1" fmla="val 15013"/>
                <a:gd name="adj2" fmla="val -71794"/>
                <a:gd name="adj3" fmla="val 16667"/>
              </a:avLst>
            </a:prstGeom>
            <a:solidFill>
              <a:srgbClr val="5095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Freya, 51, Germany</a:t>
              </a:r>
              <a:r>
                <a:rPr kumimoji="0" lang="en-AU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 temporary shelter, 2 years after floods, no money for a new home</a:t>
              </a:r>
              <a:r>
                <a:rPr kumimoji="0" lang="en-AU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E8601-A8BD-8086-3A0A-AED69604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8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6ED2F2-9313-FEA6-231A-0A3030FB1ECB}"/>
              </a:ext>
            </a:extLst>
          </p:cNvPr>
          <p:cNvGrpSpPr/>
          <p:nvPr/>
        </p:nvGrpSpPr>
        <p:grpSpPr>
          <a:xfrm>
            <a:off x="525293" y="1751639"/>
            <a:ext cx="6412560" cy="1743272"/>
            <a:chOff x="595303" y="1730213"/>
            <a:chExt cx="6412560" cy="1743272"/>
          </a:xfrm>
          <a:solidFill>
            <a:srgbClr val="B8E6EE"/>
          </a:soli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79C030-A262-8C7F-DA4B-1D50E76B24BE}"/>
                </a:ext>
              </a:extLst>
            </p:cNvPr>
            <p:cNvSpPr txBox="1"/>
            <p:nvPr/>
          </p:nvSpPr>
          <p:spPr>
            <a:xfrm>
              <a:off x="595303" y="1730213"/>
              <a:ext cx="6257247" cy="1328023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1°C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rise in average temperature associated with </a:t>
              </a:r>
            </a:p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6%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rise in violence against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women</a:t>
              </a:r>
              <a:endParaRPr lang="en-AU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Dim (Medium Sun) with solid fill">
              <a:extLst>
                <a:ext uri="{FF2B5EF4-FFF2-40B4-BE49-F238E27FC236}">
                  <a16:creationId xmlns:a16="http://schemas.microsoft.com/office/drawing/2014/main" id="{40968855-FBB7-5C05-885D-F1ACCF6E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94763" y="1960385"/>
              <a:ext cx="1513100" cy="15131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3F44EF-8624-2067-10D0-137F163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99AAD"/>
                </a:solidFill>
              </a:rPr>
              <a:t>The Statistics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2D2382-422E-E0C5-A78C-521DE9444FBD}"/>
              </a:ext>
            </a:extLst>
          </p:cNvPr>
          <p:cNvGrpSpPr/>
          <p:nvPr/>
        </p:nvGrpSpPr>
        <p:grpSpPr>
          <a:xfrm>
            <a:off x="7248694" y="1733554"/>
            <a:ext cx="4787981" cy="2247424"/>
            <a:chOff x="7248694" y="1730213"/>
            <a:chExt cx="4787981" cy="22474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987C13-9285-23CA-7776-87070C16C8A8}"/>
                </a:ext>
              </a:extLst>
            </p:cNvPr>
            <p:cNvSpPr txBox="1"/>
            <p:nvPr/>
          </p:nvSpPr>
          <p:spPr>
            <a:xfrm>
              <a:off x="7248694" y="1730213"/>
              <a:ext cx="4418013" cy="224742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10%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increase or decrease in average rainfall associated with </a:t>
              </a:r>
            </a:p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1%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rise in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child marriage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 – when crops fail, families sell their daughters into marriage</a:t>
              </a:r>
            </a:p>
          </p:txBody>
        </p:sp>
        <p:pic>
          <p:nvPicPr>
            <p:cNvPr id="14" name="Graphic 13" descr="Rain with solid fill">
              <a:extLst>
                <a:ext uri="{FF2B5EF4-FFF2-40B4-BE49-F238E27FC236}">
                  <a16:creationId xmlns:a16="http://schemas.microsoft.com/office/drawing/2014/main" id="{0596A075-7C6F-831F-F8F4-9EE3A66B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11113" y="1730213"/>
              <a:ext cx="1325562" cy="132556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3DD0AE-ECF8-1CED-9114-AC617095276D}"/>
              </a:ext>
            </a:extLst>
          </p:cNvPr>
          <p:cNvGrpSpPr/>
          <p:nvPr/>
        </p:nvGrpSpPr>
        <p:grpSpPr>
          <a:xfrm>
            <a:off x="699706" y="3980978"/>
            <a:ext cx="5609540" cy="2172378"/>
            <a:chOff x="677707" y="3980978"/>
            <a:chExt cx="5183049" cy="2172378"/>
          </a:xfrm>
          <a:solidFill>
            <a:schemeClr val="bg1">
              <a:lumMod val="75000"/>
            </a:schemeClr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A544BF-0CB0-AC91-4ACE-B5CBEEFD8A01}"/>
                </a:ext>
              </a:extLst>
            </p:cNvPr>
            <p:cNvSpPr txBox="1"/>
            <p:nvPr/>
          </p:nvSpPr>
          <p:spPr>
            <a:xfrm>
              <a:off x="677707" y="3980978"/>
              <a:ext cx="5183049" cy="1634490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32 million </a:t>
              </a:r>
              <a:r>
                <a:rPr lang="en-AU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climate refugees in </a:t>
              </a:r>
              <a:r>
                <a:rPr lang="en-AU" dirty="0">
                  <a:effectLst/>
                  <a:latin typeface="Arial" panose="020B0604020202020204" pitchFamily="34" charset="0"/>
                  <a:ea typeface="Aptos" panose="020B00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2022</a:t>
              </a:r>
              <a:r>
                <a:rPr lang="en-AU" dirty="0"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, </a:t>
              </a:r>
              <a:r>
                <a:rPr lang="en-AU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and this could rise to</a:t>
              </a:r>
            </a:p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1.2 billion </a:t>
              </a:r>
              <a:r>
                <a:rPr lang="en-AU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ptos" panose="020B0004020202020204" pitchFamily="34" charset="0"/>
                </a:rPr>
                <a:t>by </a:t>
              </a:r>
              <a:r>
                <a:rPr lang="en-AU" dirty="0">
                  <a:effectLst/>
                  <a:latin typeface="Arial" panose="020B0604020202020204" pitchFamily="34" charset="0"/>
                  <a:ea typeface="Aptos" panose="020B00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2050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phic 16" descr="Run with solid fill">
              <a:extLst>
                <a:ext uri="{FF2B5EF4-FFF2-40B4-BE49-F238E27FC236}">
                  <a16:creationId xmlns:a16="http://schemas.microsoft.com/office/drawing/2014/main" id="{5A3CE7C1-9287-6B55-7D05-3CC94C6E8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3539" y="4518866"/>
              <a:ext cx="1634490" cy="163449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581E2F-FEFC-5147-65D2-5A6E52104959}"/>
              </a:ext>
            </a:extLst>
          </p:cNvPr>
          <p:cNvGrpSpPr/>
          <p:nvPr/>
        </p:nvGrpSpPr>
        <p:grpSpPr>
          <a:xfrm>
            <a:off x="6598596" y="4884484"/>
            <a:ext cx="5232498" cy="1413894"/>
            <a:chOff x="6598596" y="4884484"/>
            <a:chExt cx="5232498" cy="1413894"/>
          </a:xfrm>
          <a:solidFill>
            <a:srgbClr val="B8E6EE"/>
          </a:solidFill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410BD4-868B-5513-BFB8-304DF6C272F1}"/>
                </a:ext>
              </a:extLst>
            </p:cNvPr>
            <p:cNvSpPr txBox="1"/>
            <p:nvPr/>
          </p:nvSpPr>
          <p:spPr>
            <a:xfrm>
              <a:off x="6598596" y="4884484"/>
              <a:ext cx="5068111" cy="1328023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3600" dirty="0">
                  <a:latin typeface="Arial" panose="020B0604020202020204" pitchFamily="34" charset="0"/>
                  <a:cs typeface="Arial" panose="020B0604020202020204" pitchFamily="34" charset="0"/>
                </a:rPr>
                <a:t>1 in 5 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women</a:t>
              </a:r>
              <a:r>
                <a:rPr lang="en-AU" sz="1800" dirty="0">
                  <a:latin typeface="Arial" panose="020B0604020202020204" pitchFamily="34" charset="0"/>
                  <a:cs typeface="Arial" panose="020B0604020202020204" pitchFamily="34" charset="0"/>
                </a:rPr>
                <a:t> who are refugees or who have been displaced because of a natural disaster has experienced sexual violence</a:t>
              </a:r>
            </a:p>
          </p:txBody>
        </p:sp>
        <p:pic>
          <p:nvPicPr>
            <p:cNvPr id="20" name="Graphic 19" descr="Sad face with solid fill with solid fill">
              <a:extLst>
                <a:ext uri="{FF2B5EF4-FFF2-40B4-BE49-F238E27FC236}">
                  <a16:creationId xmlns:a16="http://schemas.microsoft.com/office/drawing/2014/main" id="{D0FC0B33-2085-4C7A-B46C-21A7E11E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916694" y="5383978"/>
              <a:ext cx="914400" cy="9144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9A758-C879-17D9-68E2-7289E941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7114-706C-96C6-1357-E0B920F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99AAD"/>
                </a:solidFill>
              </a:rPr>
              <a:t>Our Purpose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C2915-D2F5-4FF0-1D9A-2EBBB53E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22" y="2036655"/>
            <a:ext cx="8157155" cy="44626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BC81E-D196-6E54-258D-2A4709C4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FBFE-D4B0-4FBF-933F-CA8E409415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56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to 2026 Zonta Says NOW Template" id="{2A3B6151-BAE7-4516-B477-F648F791FE9B}" vid="{C1031C3B-DC99-4848-B23E-67D49FF37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Words>261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Life for women and girls at the end of the train</vt:lpstr>
      <vt:lpstr>The Statistics</vt:lpstr>
      <vt:lpstr>Our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Theobald</dc:creator>
  <cp:lastModifiedBy>Carole Theobald</cp:lastModifiedBy>
  <cp:revision>13</cp:revision>
  <dcterms:created xsi:type="dcterms:W3CDTF">2024-07-09T08:26:04Z</dcterms:created>
  <dcterms:modified xsi:type="dcterms:W3CDTF">2024-07-14T08:53:27Z</dcterms:modified>
</cp:coreProperties>
</file>